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7"/>
  </p:notesMasterIdLst>
  <p:handoutMasterIdLst>
    <p:handoutMasterId r:id="rId8"/>
  </p:handoutMasterIdLst>
  <p:sldIdLst>
    <p:sldId id="263" r:id="rId3"/>
    <p:sldId id="264" r:id="rId4"/>
    <p:sldId id="266" r:id="rId5"/>
    <p:sldId id="265" r:id="rId6"/>
  </p:sldIdLst>
  <p:sldSz cx="12192000" cy="6858000"/>
  <p:notesSz cx="6858000" cy="9144000"/>
  <p:embeddedFontLst>
    <p:embeddedFont>
      <p:font typeface="JetBrains Mono Regular" panose="02000009000000000000" charset="0"/>
      <p:regular r:id="rId13"/>
    </p:embeddedFont>
    <p:embeddedFont>
      <p:font typeface="苹方-简" panose="020B0400000000000000" charset="-122"/>
      <p:regular r:id="rId14"/>
    </p:embeddedFont>
  </p:embeddedFontLst>
  <p:custDataLst>
    <p:tags r:id="rId1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5" userDrawn="1">
          <p15:clr>
            <a:srgbClr val="A4A3A4"/>
          </p15:clr>
        </p15:guide>
        <p15:guide id="2" pos="384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483810881" name="WPS_1679281038" initials="W" lastIdx="1" clrIdx="2"/>
  <p:cmAuthor id="1" name="123" initials="1" lastIdx="1" clrIdx="0"/>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95"/>
        <p:guide pos="3842"/>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handoutMaster" Target="handoutMasters/handoutMaster1.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gs" Target="tags/tag69.xml"/><Relationship Id="rId14" Type="http://schemas.openxmlformats.org/officeDocument/2006/relationships/font" Target="fonts/font2.fntdata"/><Relationship Id="rId13" Type="http://schemas.openxmlformats.org/officeDocument/2006/relationships/font" Target="fonts/font1.fntdata"/><Relationship Id="rId12" Type="http://schemas.openxmlformats.org/officeDocument/2006/relationships/commentAuthors" Target="commentAuthors.xml"/><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397600"/>
            <a:ext cx="9799200" cy="11052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5040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04000"/>
            <a:ext cx="5342400" cy="4140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04000"/>
            <a:ext cx="5342400" cy="4140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ea"/>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9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9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9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9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4.xml"/><Relationship Id="rId1" Type="http://schemas.openxmlformats.org/officeDocument/2006/relationships/tags" Target="../tags/tag6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6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tags" Target="../tags/tag66.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8.xml"/><Relationship Id="rId1" Type="http://schemas.openxmlformats.org/officeDocument/2006/relationships/tags" Target="../tags/tag6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custDataLst>
              <p:tags r:id="rId1"/>
            </p:custDataLst>
          </p:nvPr>
        </p:nvSpPr>
        <p:spPr>
          <a:xfrm>
            <a:off x="894715" y="914400"/>
            <a:ext cx="10402570" cy="2570480"/>
          </a:xfrm>
        </p:spPr>
        <p:txBody>
          <a:bodyPr/>
          <a:p>
            <a:r>
              <a:rPr lang="en-US" altLang="zh-CN">
                <a:latin typeface="JetBrains Mono Regular" panose="02000009000000000000" charset="0"/>
                <a:cs typeface="JetBrains Mono Regular" panose="02000009000000000000" charset="0"/>
              </a:rPr>
              <a:t>Robust Regression</a:t>
            </a:r>
            <a:endParaRPr lang="en-US" altLang="zh-CN">
              <a:latin typeface="JetBrains Mono Regular" panose="02000009000000000000" charset="0"/>
              <a:cs typeface="JetBrains Mono Regular" panose="02000009000000000000" charset="0"/>
            </a:endParaRPr>
          </a:p>
        </p:txBody>
      </p:sp>
      <p:sp>
        <p:nvSpPr>
          <p:cNvPr id="3" name="副标题 2"/>
          <p:cNvSpPr>
            <a:spLocks noGrp="1"/>
          </p:cNvSpPr>
          <p:nvPr>
            <p:ph type="subTitle" idx="1"/>
            <p:custDataLst>
              <p:tags r:id="rId2"/>
            </p:custDataLst>
          </p:nvPr>
        </p:nvSpPr>
        <p:spPr/>
        <p:txBody>
          <a:bodyPr/>
          <a:p>
            <a:r>
              <a:rPr lang="en-US" altLang="zh-CN">
                <a:latin typeface="JetBrains Mono Regular" panose="02000009000000000000" charset="0"/>
                <a:cs typeface="JetBrains Mono Regular" panose="02000009000000000000" charset="0"/>
              </a:rPr>
              <a:t>Andy Wu</a:t>
            </a:r>
            <a:endParaRPr lang="en-US" altLang="zh-CN">
              <a:latin typeface="JetBrains Mono Regular" panose="02000009000000000000" charset="0"/>
              <a:cs typeface="JetBrains Mono Regular" panose="02000009000000000000"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a:xfrm>
            <a:off x="608330" y="608330"/>
            <a:ext cx="15448915" cy="705485"/>
          </a:xfrm>
        </p:spPr>
        <p:txBody>
          <a:bodyPr/>
          <a:p>
            <a:r>
              <a:rPr lang="en-US" altLang="zh-CN">
                <a:latin typeface="JetBrains Mono Regular" panose="02000009000000000000" charset="0"/>
                <a:cs typeface="JetBrains Mono Regular" panose="02000009000000000000" charset="0"/>
              </a:rPr>
              <a:t>Advantages</a:t>
            </a:r>
            <a:endParaRPr lang="en-US" altLang="zh-CN">
              <a:latin typeface="JetBrains Mono Regular" panose="02000009000000000000" charset="0"/>
              <a:cs typeface="JetBrains Mono Regular" panose="02000009000000000000" charset="0"/>
            </a:endParaRPr>
          </a:p>
        </p:txBody>
      </p:sp>
      <p:sp>
        <p:nvSpPr>
          <p:cNvPr id="4" name="文本框 3"/>
          <p:cNvSpPr txBox="1"/>
          <p:nvPr/>
        </p:nvSpPr>
        <p:spPr>
          <a:xfrm>
            <a:off x="608330" y="1490345"/>
            <a:ext cx="5723255" cy="368300"/>
          </a:xfrm>
          <a:prstGeom prst="rect">
            <a:avLst/>
          </a:prstGeom>
          <a:noFill/>
        </p:spPr>
        <p:txBody>
          <a:bodyPr wrap="square" rtlCol="0">
            <a:spAutoFit/>
          </a:bodyPr>
          <a:p>
            <a:r>
              <a:rPr lang="en-US" altLang="zh-CN">
                <a:latin typeface="JetBrains Mono Regular" panose="02000009000000000000" charset="0"/>
                <a:cs typeface="JetBrains Mono Regular" panose="02000009000000000000" charset="0"/>
              </a:rPr>
              <a:t>When there’re lots of outliers...</a:t>
            </a:r>
            <a:endParaRPr lang="en-US" altLang="zh-CN">
              <a:latin typeface="JetBrains Mono Regular" panose="02000009000000000000" charset="0"/>
              <a:cs typeface="JetBrains Mono Regular" panose="02000009000000000000" charset="0"/>
            </a:endParaRPr>
          </a:p>
        </p:txBody>
      </p:sp>
      <p:pic>
        <p:nvPicPr>
          <p:cNvPr id="7" name="图片 6" descr="截屏2025-07-13 14.30.09"/>
          <p:cNvPicPr>
            <a:picLocks noChangeAspect="1"/>
          </p:cNvPicPr>
          <p:nvPr/>
        </p:nvPicPr>
        <p:blipFill>
          <a:blip r:embed="rId2"/>
          <a:stretch>
            <a:fillRect/>
          </a:stretch>
        </p:blipFill>
        <p:spPr>
          <a:xfrm>
            <a:off x="6331585" y="1490345"/>
            <a:ext cx="5723255" cy="4232275"/>
          </a:xfrm>
          <a:prstGeom prst="rect">
            <a:avLst/>
          </a:prstGeom>
        </p:spPr>
      </p:pic>
      <p:sp>
        <p:nvSpPr>
          <p:cNvPr id="8" name="文本框 7"/>
          <p:cNvSpPr txBox="1"/>
          <p:nvPr/>
        </p:nvSpPr>
        <p:spPr>
          <a:xfrm>
            <a:off x="608330" y="2289175"/>
            <a:ext cx="5487670" cy="1753235"/>
          </a:xfrm>
          <a:prstGeom prst="rect">
            <a:avLst/>
          </a:prstGeom>
          <a:noFill/>
        </p:spPr>
        <p:txBody>
          <a:bodyPr wrap="square" rtlCol="0">
            <a:spAutoFit/>
          </a:bodyPr>
          <a:p>
            <a:pPr algn="just"/>
            <a:r>
              <a:rPr lang="en-US" altLang="zh-CN">
                <a:latin typeface="JetBrains Mono Regular" panose="02000009000000000000" charset="0"/>
                <a:cs typeface="JetBrains Mono Regular" panose="02000009000000000000" charset="0"/>
              </a:rPr>
              <a:t>As the diagram shows, while other models may be distracted by the huge amount of outliers, the model of robust regression deal with the outliers well and so there’s almost no influence from the outliers.</a:t>
            </a:r>
            <a:endParaRPr lang="en-US" altLang="zh-CN">
              <a:latin typeface="JetBrains Mono Regular" panose="02000009000000000000" charset="0"/>
              <a:cs typeface="JetBrains Mono Regular" panose="02000009000000000000" charset="0"/>
            </a:endParaRPr>
          </a:p>
        </p:txBody>
      </p:sp>
      <p:sp>
        <p:nvSpPr>
          <p:cNvPr id="9" name="文本框 8"/>
          <p:cNvSpPr txBox="1"/>
          <p:nvPr/>
        </p:nvSpPr>
        <p:spPr>
          <a:xfrm>
            <a:off x="608330" y="4472940"/>
            <a:ext cx="5723255" cy="922020"/>
          </a:xfrm>
          <a:prstGeom prst="rect">
            <a:avLst/>
          </a:prstGeom>
          <a:noFill/>
        </p:spPr>
        <p:txBody>
          <a:bodyPr wrap="square" rtlCol="0">
            <a:spAutoFit/>
          </a:bodyPr>
          <a:p>
            <a:r>
              <a:rPr lang="en-US" altLang="zh-CN">
                <a:latin typeface="JetBrains Mono Regular" panose="02000009000000000000" charset="0"/>
                <a:cs typeface="JetBrains Mono Regular" panose="02000009000000000000" charset="0"/>
              </a:rPr>
              <a:t>So Robust regression is used when there’re a number of outputs don’t </a:t>
            </a:r>
            <a:r>
              <a:rPr lang="en-US" altLang="zh-CN">
                <a:latin typeface="JetBrains Mono Regular" panose="02000009000000000000" charset="0"/>
                <a:cs typeface="JetBrains Mono Regular" panose="02000009000000000000" charset="0"/>
              </a:rPr>
              <a:t>meet our expectations.</a:t>
            </a:r>
            <a:endParaRPr lang="en-US" altLang="zh-CN">
              <a:latin typeface="JetBrains Mono Regular" panose="02000009000000000000" charset="0"/>
              <a:cs typeface="JetBrains Mono Regular" panose="02000009000000000000"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a:xfrm>
            <a:off x="608330" y="608330"/>
            <a:ext cx="15448915" cy="705485"/>
          </a:xfrm>
        </p:spPr>
        <p:txBody>
          <a:bodyPr/>
          <a:p>
            <a:r>
              <a:rPr lang="en-US" altLang="zh-CN">
                <a:latin typeface="JetBrains Mono Regular" panose="02000009000000000000" charset="0"/>
                <a:cs typeface="JetBrains Mono Regular" panose="02000009000000000000" charset="0"/>
              </a:rPr>
              <a:t>How it works - RANSAC Algorithm</a:t>
            </a:r>
            <a:endParaRPr lang="en-US" altLang="zh-CN">
              <a:latin typeface="JetBrains Mono Regular" panose="02000009000000000000" charset="0"/>
              <a:cs typeface="JetBrains Mono Regular" panose="02000009000000000000" charset="0"/>
            </a:endParaRPr>
          </a:p>
        </p:txBody>
      </p:sp>
      <p:sp>
        <p:nvSpPr>
          <p:cNvPr id="4" name="文本框 3"/>
          <p:cNvSpPr txBox="1"/>
          <p:nvPr/>
        </p:nvSpPr>
        <p:spPr>
          <a:xfrm>
            <a:off x="608330" y="1490345"/>
            <a:ext cx="5723255" cy="368300"/>
          </a:xfrm>
          <a:prstGeom prst="rect">
            <a:avLst/>
          </a:prstGeom>
          <a:noFill/>
        </p:spPr>
        <p:txBody>
          <a:bodyPr wrap="square" rtlCol="0">
            <a:spAutoFit/>
          </a:bodyPr>
          <a:p>
            <a:r>
              <a:rPr lang="en-US" altLang="zh-CN">
                <a:latin typeface="JetBrains Mono Regular" panose="02000009000000000000" charset="0"/>
                <a:cs typeface="JetBrains Mono Regular" panose="02000009000000000000" charset="0"/>
              </a:rPr>
              <a:t>Here is how wikipedia explain it.</a:t>
            </a:r>
            <a:endParaRPr lang="en-US" altLang="zh-CN">
              <a:latin typeface="JetBrains Mono Regular" panose="02000009000000000000" charset="0"/>
              <a:cs typeface="JetBrains Mono Regular" panose="02000009000000000000" charset="0"/>
            </a:endParaRPr>
          </a:p>
        </p:txBody>
      </p:sp>
      <p:pic>
        <p:nvPicPr>
          <p:cNvPr id="3" name="图片 2" descr="截屏2025-07-13 14.40.19"/>
          <p:cNvPicPr>
            <a:picLocks noChangeAspect="1"/>
          </p:cNvPicPr>
          <p:nvPr/>
        </p:nvPicPr>
        <p:blipFill>
          <a:blip r:embed="rId2"/>
          <a:stretch>
            <a:fillRect/>
          </a:stretch>
        </p:blipFill>
        <p:spPr>
          <a:xfrm>
            <a:off x="608330" y="2035175"/>
            <a:ext cx="6644005" cy="46774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custDataLst>
              <p:tags r:id="rId1"/>
            </p:custDataLst>
          </p:nvPr>
        </p:nvSpPr>
        <p:spPr/>
        <p:txBody>
          <a:bodyPr/>
          <a:p>
            <a:r>
              <a:rPr lang="en-US" altLang="zh-CN">
                <a:latin typeface="JetBrains Mono Regular" panose="02000009000000000000" charset="0"/>
                <a:cs typeface="JetBrains Mono Regular" panose="02000009000000000000" charset="0"/>
              </a:rPr>
              <a:t>Reference</a:t>
            </a:r>
            <a:endParaRPr lang="en-US" altLang="zh-CN">
              <a:latin typeface="JetBrains Mono Regular" panose="02000009000000000000" charset="0"/>
              <a:cs typeface="JetBrains Mono Regular" panose="02000009000000000000" charset="0"/>
            </a:endParaRPr>
          </a:p>
        </p:txBody>
      </p:sp>
      <p:sp>
        <p:nvSpPr>
          <p:cNvPr id="3" name="内容占位符 2"/>
          <p:cNvSpPr>
            <a:spLocks noGrp="1"/>
          </p:cNvSpPr>
          <p:nvPr>
            <p:ph idx="1"/>
            <p:custDataLst>
              <p:tags r:id="rId2"/>
            </p:custDataLst>
          </p:nvPr>
        </p:nvSpPr>
        <p:spPr/>
        <p:txBody>
          <a:bodyPr/>
          <a:p>
            <a:r>
              <a:rPr lang="en-US" altLang="zh-CN">
                <a:latin typeface="JetBrains Mono Regular" panose="02000009000000000000" charset="0"/>
                <a:cs typeface="JetBrains Mono Regular" panose="02000009000000000000" charset="0"/>
              </a:rPr>
              <a:t>https://www.zhihu.com/question/62127796 - [Articles]</a:t>
            </a:r>
            <a:endParaRPr lang="en-US" altLang="zh-CN">
              <a:latin typeface="JetBrains Mono Regular" panose="02000009000000000000" charset="0"/>
              <a:cs typeface="JetBrains Mono Regular" panose="02000009000000000000" charset="0"/>
            </a:endParaRPr>
          </a:p>
          <a:p>
            <a:r>
              <a:rPr lang="en-US" altLang="zh-CN">
                <a:latin typeface="JetBrains Mono Regular" panose="02000009000000000000" charset="0"/>
                <a:cs typeface="JetBrains Mono Regular" panose="02000009000000000000" charset="0"/>
              </a:rPr>
              <a:t>https://en.wikipedia.org/wiki/Random_sample_consensus - [Wiki]</a:t>
            </a:r>
            <a:endParaRPr lang="en-US" altLang="zh-CN">
              <a:latin typeface="JetBrains Mono Regular" panose="02000009000000000000" charset="0"/>
              <a:cs typeface="JetBrains Mono Regular" panose="02000009000000000000" charset="0"/>
            </a:endParaRPr>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9.xml><?xml version="1.0" encoding="utf-8"?>
<p:tagLst xmlns:p="http://schemas.openxmlformats.org/presentationml/2006/main">
  <p:tag name="KSO_WM_PRESENTATION_SOURCE" val="WPPAIGeneratePPT"/>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苹方-简"/>
        <a:ea typeface="苹方-简"/>
        <a:cs typeface=""/>
      </a:majorFont>
      <a:minorFont>
        <a:latin typeface="苹方-简"/>
        <a:ea typeface="苹方-简"/>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WPS">
      <a:majorFont>
        <a:latin typeface="苹方-简"/>
        <a:ea typeface="苹方-简"/>
        <a:cs typeface=""/>
      </a:majorFont>
      <a:minorFont>
        <a:latin typeface="苹方-简"/>
        <a:ea typeface="苹方-简"/>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WPS">
      <a:majorFont>
        <a:latin typeface="苹方-简"/>
        <a:ea typeface="苹方-简"/>
        <a:cs typeface=""/>
      </a:majorFont>
      <a:minorFont>
        <a:latin typeface="苹方-简"/>
        <a:ea typeface="苹方-简"/>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548</Words>
  <Application>WPS 演示</Application>
  <PresentationFormat>宽屏</PresentationFormat>
  <Paragraphs>21</Paragraphs>
  <Slides>4</Slides>
  <Notes>4</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vt:i4>
      </vt:variant>
    </vt:vector>
  </HeadingPairs>
  <TitlesOfParts>
    <vt:vector size="16" baseType="lpstr">
      <vt:lpstr>Arial</vt:lpstr>
      <vt:lpstr>宋体</vt:lpstr>
      <vt:lpstr>Wingdings</vt:lpstr>
      <vt:lpstr>Wingdings</vt:lpstr>
      <vt:lpstr>JetBrains Mono Regular</vt:lpstr>
      <vt:lpstr>微软雅黑</vt:lpstr>
      <vt:lpstr>汉仪旗黑</vt:lpstr>
      <vt:lpstr>宋体</vt:lpstr>
      <vt:lpstr>Arial Unicode MS</vt:lpstr>
      <vt:lpstr>苹方-简</vt:lpstr>
      <vt:lpstr>汉仪书宋二KW</vt:lpstr>
      <vt:lpstr>WPS</vt:lpstr>
      <vt:lpstr>Robusting Regression</vt:lpstr>
      <vt:lpstr>Advantages</vt:lpstr>
      <vt:lpstr>How it works - RANSAC Algorithm</vt:lpstr>
      <vt:lpstr>Reference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你猜这个人</cp:lastModifiedBy>
  <cp:revision>164</cp:revision>
  <dcterms:created xsi:type="dcterms:W3CDTF">2025-07-13T06:43:55Z</dcterms:created>
  <dcterms:modified xsi:type="dcterms:W3CDTF">2025-07-13T06:43:55Z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2052-12.1.21861.21861</vt:lpwstr>
  </property>
  <property fmtid="{D5CDD505-2E9C-101B-9397-08002B2CF9AE}" pid="3" name="ICV">
    <vt:lpwstr>EE3C84D33067DFEEAA4D736823738A7B_41</vt:lpwstr>
  </property>
</Properties>
</file>